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Ubuntu"/>
      <p:regular r:id="rId20"/>
      <p:bold r:id="rId21"/>
      <p:italic r:id="rId22"/>
      <p:boldItalic r:id="rId23"/>
    </p:embeddedFont>
    <p:embeddedFont>
      <p:font typeface="Caveat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Old Standard TT"/>
      <p:regular r:id="rId30"/>
      <p:bold r:id="rId31"/>
      <p: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Caveat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Caveat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ldStandardTT-bold.fntdata"/><Relationship Id="rId30" Type="http://schemas.openxmlformats.org/officeDocument/2006/relationships/font" Target="fonts/OldStandardT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ldStandardT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d2c8a5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d2c8a5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51e39d2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51e39d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1e0a28c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1e0a28c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1e0a28c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1e0a28c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4c62dcb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4c62dcb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d2c8a53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d2c8a53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4c62dcb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4c62dcb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1e39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51e39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79a0ac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79a0ac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79a0ac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79a0ac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4c62dcb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4c62dcb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4c62dcb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4c62dcb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Q0oNyfwL-Ig" TargetMode="External"/><Relationship Id="rId4" Type="http://schemas.openxmlformats.org/officeDocument/2006/relationships/hyperlink" Target="http://www.youtube.com/watch?v=Q0oNyfwL-Ig" TargetMode="External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emojipedia.org/female-technologist/" TargetMode="External"/><Relationship Id="rId10" Type="http://schemas.openxmlformats.org/officeDocument/2006/relationships/hyperlink" Target="https://emojipedia.org/female-technologist/" TargetMode="External"/><Relationship Id="rId13" Type="http://schemas.openxmlformats.org/officeDocument/2006/relationships/hyperlink" Target="https://emojipedia.org/female-technologist/" TargetMode="External"/><Relationship Id="rId12" Type="http://schemas.openxmlformats.org/officeDocument/2006/relationships/hyperlink" Target="https://emojipedia.org/female-technologist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mojipedia.org/female-technologist/" TargetMode="External"/><Relationship Id="rId4" Type="http://schemas.openxmlformats.org/officeDocument/2006/relationships/hyperlink" Target="https://emojipedia.org/female-technologist/" TargetMode="External"/><Relationship Id="rId9" Type="http://schemas.openxmlformats.org/officeDocument/2006/relationships/hyperlink" Target="https://emojipedia.org/female-technologist/" TargetMode="External"/><Relationship Id="rId5" Type="http://schemas.openxmlformats.org/officeDocument/2006/relationships/hyperlink" Target="https://emojipedia.org/female-technologist/" TargetMode="External"/><Relationship Id="rId6" Type="http://schemas.openxmlformats.org/officeDocument/2006/relationships/hyperlink" Target="https://emojipedia.org/female-technologist/" TargetMode="External"/><Relationship Id="rId7" Type="http://schemas.openxmlformats.org/officeDocument/2006/relationships/hyperlink" Target="https://emojipedia.org/female-technologist/" TargetMode="External"/><Relationship Id="rId8" Type="http://schemas.openxmlformats.org/officeDocument/2006/relationships/hyperlink" Target="https://emojipedia.org/female-technologis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876600" y="3001750"/>
            <a:ext cx="7390800" cy="9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veat"/>
                <a:ea typeface="Caveat"/>
                <a:cs typeface="Caveat"/>
                <a:sym typeface="Caveat"/>
              </a:rPr>
              <a:t>Welcome to </a:t>
            </a:r>
            <a:r>
              <a:rPr b="1" lang="en" sz="3600">
                <a:latin typeface="Caveat"/>
                <a:ea typeface="Caveat"/>
                <a:cs typeface="Caveat"/>
                <a:sym typeface="Caveat"/>
              </a:rPr>
              <a:t>Investigating with STEM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hlinkClick r:id="rId3"/>
              </a:rPr>
              <a:t>What is STEM?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Explanation of why STEM (Science, Technology, Engineering and Mathematics) is important in 21st Century." id="163" name="Google Shape;163;p34" title="What is STE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7325" y="798263"/>
            <a:ext cx="5495975" cy="41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type="title"/>
          </p:nvPr>
        </p:nvSpPr>
        <p:spPr>
          <a:xfrm>
            <a:off x="3071975" y="699150"/>
            <a:ext cx="5484600" cy="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8th Grade Course Description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1033175" y="1176950"/>
            <a:ext cx="75234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This course will build upon the foundatio</a:t>
            </a: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nal </a:t>
            </a: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STEM skills and concepts learned in the 7th grade STEM course.  You will learn: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114300" lvl="2" marL="11430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Principles of design and flight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28600" lvl="2" marL="1028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Google SketchUp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2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TinkerCAD 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2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Create an engineering portfolio” detailing the progress of your projects. 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2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Basic robotics through Lego Mindstorms</a:t>
            </a:r>
            <a:endParaRPr sz="11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ketchup" id="174" name="Google Shape;1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50" y="310550"/>
            <a:ext cx="1710750" cy="18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675" y="260650"/>
            <a:ext cx="2580775" cy="24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517" y="260650"/>
            <a:ext cx="4316784" cy="24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050" y="2477075"/>
            <a:ext cx="2666425" cy="26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450" y="2837850"/>
            <a:ext cx="3547912" cy="21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Anne Zhang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Email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: azhang@westorangeschools.org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Phone: 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(973)-669-5400 x33070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latin typeface="Roboto Slab"/>
                <a:ea typeface="Roboto Slab"/>
                <a:cs typeface="Roboto Slab"/>
                <a:sym typeface="Roboto Slab"/>
              </a:rPr>
              <a:t>Twitter</a:t>
            </a: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: @anneducated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0" name="Google Shape;110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Welcome!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3817950" y="672050"/>
            <a:ext cx="3547800" cy="5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Course Description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1069325" y="1054575"/>
            <a:ext cx="75234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This course will build upon the foundatio</a:t>
            </a:r>
            <a:r>
              <a:rPr lang="en" sz="1800"/>
              <a:t>nal </a:t>
            </a:r>
            <a:r>
              <a:rPr lang="en" sz="1800">
                <a:solidFill>
                  <a:schemeClr val="dk1"/>
                </a:solidFill>
              </a:rPr>
              <a:t>STEM skills and concepts learned in the 6th grade Discovering STEM course.  You will learn:</a:t>
            </a:r>
            <a:endParaRPr sz="1800">
              <a:solidFill>
                <a:schemeClr val="dk1"/>
              </a:solidFill>
            </a:endParaRPr>
          </a:p>
          <a:p>
            <a:pPr indent="-1143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 Social, economic, and environmental impact of technology</a:t>
            </a:r>
            <a:endParaRPr sz="1800">
              <a:solidFill>
                <a:schemeClr val="dk1"/>
              </a:solidFill>
            </a:endParaRPr>
          </a:p>
          <a:p>
            <a:pPr indent="-228600" lvl="2" marL="1028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Hands-on project-based learning</a:t>
            </a:r>
            <a:endParaRPr sz="1800">
              <a:solidFill>
                <a:schemeClr val="dk1"/>
              </a:solidFill>
            </a:endParaRPr>
          </a:p>
          <a:p>
            <a:pPr indent="-342900" lvl="2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An engineering portfolio” detailing the progress of your projects.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 sz="1800">
                <a:solidFill>
                  <a:schemeClr val="dk1"/>
                </a:solidFill>
              </a:rPr>
              <a:t>Design, create, and launch a water-powered rocket: design their own original fins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 sz="1800">
                <a:solidFill>
                  <a:schemeClr val="dk1"/>
                </a:solidFill>
              </a:rPr>
              <a:t>Design and test roller coaster track configurations.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Investigating with STEM Course Goals</a:t>
            </a:r>
            <a:r>
              <a:rPr b="1" lang="en" sz="36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36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255325"/>
            <a:ext cx="8520600" cy="3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Develop analytical and critical thinking skills through hands-on design, open-ended projects and real-world challenges.</a:t>
            </a:r>
            <a:endParaRPr sz="2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Slab"/>
              <a:buChar char="●"/>
            </a:pP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Provide differentiated opportunities for all student learning levels and abilities to be successful in the creation of functioning prototypes.</a:t>
            </a:r>
            <a:endParaRPr sz="2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Roboto Slab"/>
              <a:buChar char="○"/>
            </a:pP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Roundtable Discussion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‍💻</a:t>
            </a:r>
            <a:r>
              <a:rPr lang="en" sz="1800">
                <a:solidFill>
                  <a:srgbClr val="660099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 </a:t>
            </a:r>
            <a:r>
              <a:rPr lang="en" sz="2200">
                <a:solidFill>
                  <a:srgbClr val="000000"/>
                </a:solidFill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Group Work</a:t>
            </a:r>
            <a:r>
              <a:rPr lang="en" sz="2200">
                <a:solidFill>
                  <a:srgbClr val="000000"/>
                </a:solidFill>
                <a:uFill>
                  <a:noFill/>
                </a:uFill>
                <a:latin typeface="Roboto Slab"/>
                <a:ea typeface="Roboto Slab"/>
                <a:cs typeface="Roboto Slab"/>
                <a:sym typeface="Roboto Slab"/>
                <a:hlinkClick r:id="rId6"/>
              </a:rPr>
              <a:t>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‍💻</a:t>
            </a: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P</a:t>
            </a: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rompts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/>
              </a:rPr>
              <a:t>‍💻</a:t>
            </a: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W</a:t>
            </a: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ord banks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9"/>
              </a:rPr>
              <a:t>‍💻</a:t>
            </a: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Kahoot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0"/>
              </a:rPr>
              <a:t>‍💻</a:t>
            </a:r>
            <a:r>
              <a:rPr lang="en" sz="2200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G Classroom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1"/>
              </a:rPr>
              <a:t>‍💻</a:t>
            </a: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Visualization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2"/>
              </a:rPr>
              <a:t>‍💻</a:t>
            </a: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 Graphic Organizers </a:t>
            </a:r>
            <a:r>
              <a:rPr lang="en" sz="18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13"/>
              </a:rPr>
              <a:t>‍💻</a:t>
            </a:r>
            <a:r>
              <a:rPr lang="en" sz="2200">
                <a:latin typeface="Roboto Slab"/>
                <a:ea typeface="Roboto Slab"/>
                <a:cs typeface="Roboto Slab"/>
                <a:sym typeface="Roboto Slab"/>
              </a:rPr>
              <a:t> Problem-Based Learning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Investigating with STEM Learning Goals</a:t>
            </a:r>
            <a:endParaRPr sz="30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Design and create a product</a:t>
            </a: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that addresses a real world problem using a design process under specific constraints.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Identify the design constraints and trade-offs</a:t>
            </a: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involved in designing a prototype (e.g. how the prototype might fail and how it might be improved) by completing a design problem and reporting results in a multimedia presentation, design portfolio or engineering notebook.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Build a prototype</a:t>
            </a: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that meets a STEM-based design challenge using science, engineering, and math principles that validate a solution.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3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Grading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377775" y="1363925"/>
            <a:ext cx="5606100" cy="3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Understanding and Performance (70%)</a:t>
            </a:r>
            <a:endParaRPr sz="2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Performance Based Tasks/Assessments/Projects</a:t>
            </a:r>
            <a:endParaRPr b="1"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Models, Prototypes</a:t>
            </a:r>
            <a:endParaRPr b="1"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Lesson Practice and Activities (30%)</a:t>
            </a:r>
            <a:endParaRPr sz="2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Guided/Independent Practice</a:t>
            </a:r>
            <a:b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Check for Understanding</a:t>
            </a:r>
            <a:endParaRPr b="1"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Classwork</a:t>
            </a: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Warm-ups, Reviews, </a:t>
            </a:r>
            <a:b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Sketches, Exit Tickets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Homework</a:t>
            </a:r>
            <a:endParaRPr b="1"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○"/>
            </a:pP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Quizzes</a:t>
            </a:r>
            <a:endParaRPr b="1"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35" name="Google Shape;135;p30"/>
          <p:cNvPicPr preferRelativeResize="0"/>
          <p:nvPr/>
        </p:nvPicPr>
        <p:blipFill rotWithShape="1">
          <a:blip r:embed="rId3">
            <a:alphaModFix/>
          </a:blip>
          <a:srcRect b="4441" l="6424" r="10471" t="21659"/>
          <a:stretch/>
        </p:blipFill>
        <p:spPr>
          <a:xfrm>
            <a:off x="5288750" y="1135875"/>
            <a:ext cx="3855251" cy="274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42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Water Powered Rocket Challenge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171600"/>
            <a:ext cx="6221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b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Concept: Principles of flight </a:t>
            </a:r>
            <a:r>
              <a:rPr b="1" i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(Demonstrate thrust, lift, gravity by building water</a:t>
            </a:r>
            <a:r>
              <a:rPr b="1" i="1" lang="en">
                <a:latin typeface="Roboto Slab"/>
                <a:ea typeface="Roboto Slab"/>
                <a:cs typeface="Roboto Slab"/>
                <a:sym typeface="Roboto Slab"/>
              </a:rPr>
              <a:t>-</a:t>
            </a:r>
            <a:r>
              <a:rPr b="1" i="1"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powered rockets)</a:t>
            </a:r>
            <a:endParaRPr b="1" i="1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Roboto Slab"/>
              <a:ea typeface="Roboto Slab"/>
              <a:cs typeface="Roboto Slab"/>
              <a:sym typeface="Roboto Slab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lab"/>
              <a:buChar char="●"/>
            </a:pPr>
            <a:r>
              <a:rPr lang="en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 </a:t>
            </a: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design their own original fins then </a:t>
            </a:r>
            <a:r>
              <a:rPr b="1"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launch</a:t>
            </a: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their rocket prototypes outside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900" y="994275"/>
            <a:ext cx="2204925" cy="27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525" y="3244350"/>
            <a:ext cx="3216648" cy="180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Roller Coaster Challenge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Physics </a:t>
            </a:r>
            <a:r>
              <a:rPr b="1" i="1" lang="en">
                <a:solidFill>
                  <a:schemeClr val="dk1"/>
                </a:solidFill>
              </a:rPr>
              <a:t>(Demonstrate acceleration, friction, and centripetal force by building roller coasters)</a:t>
            </a:r>
            <a:endParaRPr b="1" i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Design and test exciting new roller coaster track configurations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500" y="2203925"/>
            <a:ext cx="2810599" cy="28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Catapult/Lever Challenge</a:t>
            </a:r>
            <a:endParaRPr b="1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6" name="Google Shape;156;p3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Levers</a:t>
            </a:r>
            <a:r>
              <a:rPr b="1" i="1" lang="en">
                <a:solidFill>
                  <a:schemeClr val="dk1"/>
                </a:solidFill>
              </a:rPr>
              <a:t> (Demonstrate mechanical work/advantage, input and output force by building catapults)</a:t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Lay siege to a castle with mousetrap catapults with accurate, precisely aimed ammunition.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3"/>
          <p:cNvPicPr preferRelativeResize="0"/>
          <p:nvPr/>
        </p:nvPicPr>
        <p:blipFill rotWithShape="1">
          <a:blip r:embed="rId3">
            <a:alphaModFix/>
          </a:blip>
          <a:srcRect b="2761" l="0" r="0" t="0"/>
          <a:stretch/>
        </p:blipFill>
        <p:spPr>
          <a:xfrm>
            <a:off x="4205800" y="2975000"/>
            <a:ext cx="3235025" cy="20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